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2" r:id="rId1"/>
  </p:sldMasterIdLst>
  <p:sldIdLst>
    <p:sldId id="308" r:id="rId2"/>
    <p:sldId id="307" r:id="rId3"/>
    <p:sldId id="305" r:id="rId4"/>
    <p:sldId id="271" r:id="rId5"/>
    <p:sldId id="275" r:id="rId6"/>
    <p:sldId id="277" r:id="rId7"/>
    <p:sldId id="279" r:id="rId8"/>
    <p:sldId id="280" r:id="rId9"/>
    <p:sldId id="281" r:id="rId10"/>
    <p:sldId id="282" r:id="rId11"/>
    <p:sldId id="274" r:id="rId12"/>
    <p:sldId id="283" r:id="rId13"/>
    <p:sldId id="284" r:id="rId14"/>
    <p:sldId id="285" r:id="rId15"/>
    <p:sldId id="310" r:id="rId16"/>
    <p:sldId id="311" r:id="rId17"/>
    <p:sldId id="286" r:id="rId18"/>
    <p:sldId id="287" r:id="rId19"/>
    <p:sldId id="300" r:id="rId20"/>
    <p:sldId id="302" r:id="rId21"/>
    <p:sldId id="303" r:id="rId22"/>
    <p:sldId id="304" r:id="rId23"/>
    <p:sldId id="301" r:id="rId24"/>
    <p:sldId id="294" r:id="rId25"/>
    <p:sldId id="295" r:id="rId26"/>
    <p:sldId id="296" r:id="rId27"/>
    <p:sldId id="297" r:id="rId28"/>
    <p:sldId id="306" r:id="rId29"/>
  </p:sldIdLst>
  <p:sldSz cx="12192000" cy="6858000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B39"/>
    <a:srgbClr val="9F1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6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7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03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0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58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6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2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5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3503" y="5199017"/>
            <a:ext cx="1098497" cy="110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2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2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6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9940834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5680" y="5040068"/>
            <a:ext cx="921606" cy="122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1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4" r:id="rId8"/>
    <p:sldLayoutId id="2147483940" r:id="rId9"/>
    <p:sldLayoutId id="2147483941" r:id="rId10"/>
    <p:sldLayoutId id="2147483942" r:id="rId11"/>
    <p:sldLayoutId id="214748394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192686" y="1787635"/>
            <a:ext cx="1003849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sz="6000" dirty="0">
                <a:latin typeface="+mn-lt"/>
              </a:rPr>
              <a:t>Welcome to the </a:t>
            </a:r>
            <a:br>
              <a:rPr lang="en-GB" sz="6000" dirty="0">
                <a:latin typeface="+mn-lt"/>
              </a:rPr>
            </a:br>
            <a:r>
              <a:rPr lang="en-GB" sz="6000" dirty="0">
                <a:latin typeface="+mn-lt"/>
              </a:rPr>
              <a:t>Royal Alexandra and </a:t>
            </a:r>
            <a:br>
              <a:rPr lang="en-GB" sz="6000" dirty="0">
                <a:latin typeface="+mn-lt"/>
              </a:rPr>
            </a:br>
            <a:r>
              <a:rPr lang="en-GB" sz="6000" dirty="0">
                <a:latin typeface="+mn-lt"/>
              </a:rPr>
              <a:t>Albert School </a:t>
            </a:r>
            <a:br>
              <a:rPr lang="en-GB" sz="6000" dirty="0">
                <a:latin typeface="+mn-lt"/>
              </a:rPr>
            </a:br>
            <a:r>
              <a:rPr lang="en-GB" sz="6000" dirty="0">
                <a:latin typeface="+mn-lt"/>
              </a:rPr>
              <a:t>Sixth Form Open Evening </a:t>
            </a:r>
            <a:endParaRPr lang="en-GB" altLang="en-US" sz="6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70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166492" y="1993848"/>
            <a:ext cx="8712647" cy="4525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+mj-lt"/>
              </a:rPr>
              <a:t>“The School provides a secure environment in </a:t>
            </a:r>
          </a:p>
          <a:p>
            <a:pPr>
              <a:buFontTx/>
              <a:buNone/>
            </a:pPr>
            <a:r>
              <a:rPr lang="en-US" altLang="en-US" sz="3600" b="1" dirty="0">
                <a:latin typeface="+mj-lt"/>
              </a:rPr>
              <a:t>which children and young people flourish, </a:t>
            </a:r>
          </a:p>
          <a:p>
            <a:pPr>
              <a:buFontTx/>
              <a:buNone/>
            </a:pPr>
            <a:r>
              <a:rPr lang="en-US" altLang="en-US" sz="3600" b="1" dirty="0">
                <a:latin typeface="+mj-lt"/>
              </a:rPr>
              <a:t>achieve academically, stretch their abilities and</a:t>
            </a:r>
          </a:p>
          <a:p>
            <a:pPr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develop social skills</a:t>
            </a:r>
            <a:r>
              <a:rPr lang="en-US" altLang="en-US" sz="3600" b="1" dirty="0">
                <a:latin typeface="+mj-lt"/>
              </a:rPr>
              <a:t>”</a:t>
            </a:r>
          </a:p>
          <a:p>
            <a:pPr>
              <a:buFontTx/>
              <a:buNone/>
            </a:pPr>
            <a:endParaRPr lang="en-US" altLang="en-US" sz="3600" b="1" dirty="0">
              <a:latin typeface="+mj-lt"/>
            </a:endParaRPr>
          </a:p>
          <a:p>
            <a:pPr>
              <a:buFontTx/>
              <a:buNone/>
            </a:pPr>
            <a:r>
              <a:rPr lang="en-US" altLang="en-US" sz="3600" b="1" dirty="0">
                <a:latin typeface="+mj-lt"/>
              </a:rPr>
              <a:t>OFSTED Inspection – March 2018</a:t>
            </a:r>
            <a:endParaRPr lang="en-GB" altLang="en-US" sz="3600" b="1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81825" y="483610"/>
            <a:ext cx="11067961" cy="1291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/>
              <a:t>An Outstanding Sixth Form</a:t>
            </a:r>
          </a:p>
        </p:txBody>
      </p:sp>
    </p:spTree>
    <p:extLst>
      <p:ext uri="{BB962C8B-B14F-4D97-AF65-F5344CB8AC3E}">
        <p14:creationId xmlns:p14="http://schemas.microsoft.com/office/powerpoint/2010/main" val="8105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129763" y="392219"/>
            <a:ext cx="8001000" cy="1291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/>
              <a:t>A Diverse Community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306" y="2152004"/>
            <a:ext cx="5065094" cy="3376729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3999" y="2152006"/>
            <a:ext cx="4501167" cy="337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4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104363" y="392219"/>
            <a:ext cx="8001000" cy="1291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/>
              <a:t>A Diverse Community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847" y="2339703"/>
            <a:ext cx="3541112" cy="235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286" y="1950911"/>
            <a:ext cx="2391714" cy="358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3066" y="2339703"/>
            <a:ext cx="3544879" cy="236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1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24039" y="433721"/>
            <a:ext cx="11067961" cy="1291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/>
              <a:t>Assured Academic Results</a:t>
            </a: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1124039" y="2116952"/>
            <a:ext cx="46225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+mj-lt"/>
              </a:rPr>
              <a:t>More than half of the pupils’ grades are grade B or better</a:t>
            </a:r>
            <a:endParaRPr lang="en-GB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1124039" y="3944164"/>
            <a:ext cx="43369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+mj-lt"/>
              </a:rPr>
              <a:t>More than a quarter of the grades are A or A*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7954" y="2116952"/>
            <a:ext cx="5007073" cy="342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9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24039" y="480224"/>
            <a:ext cx="11067961" cy="1291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/>
              <a:t>Assured Academic Results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111" y="2033527"/>
            <a:ext cx="5215450" cy="357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39585" y="2560975"/>
            <a:ext cx="470500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+mj-lt"/>
              </a:rPr>
              <a:t>Pupils well supported to go on to a range of good Universities for a breadth of courses  </a:t>
            </a:r>
          </a:p>
        </p:txBody>
      </p:sp>
    </p:spTree>
    <p:extLst>
      <p:ext uri="{BB962C8B-B14F-4D97-AF65-F5344CB8AC3E}">
        <p14:creationId xmlns:p14="http://schemas.microsoft.com/office/powerpoint/2010/main" val="57592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24039" y="480224"/>
            <a:ext cx="11067961" cy="1291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/>
              <a:t>Assured Academic Results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111" y="2033527"/>
            <a:ext cx="5215450" cy="357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980900" y="2020648"/>
            <a:ext cx="45640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+mj-lt"/>
              </a:rPr>
              <a:t>In 2019 – Oxford, Cambridge, UCL, KCL, Manchester, Bristol 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980901" y="3839544"/>
            <a:ext cx="456406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 smtClean="0">
                <a:latin typeface="+mj-lt"/>
              </a:rPr>
              <a:t>Plus international Universities e.g. America, Netherlands, Spain, Germany</a:t>
            </a:r>
            <a:endParaRPr lang="en-GB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334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24039" y="480224"/>
            <a:ext cx="11067961" cy="1291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/>
              <a:t>Assured Academic Results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111" y="2033527"/>
            <a:ext cx="5215450" cy="357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6690" y="1889498"/>
            <a:ext cx="41175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Engineering, Criminology, Psychology, Business, Chemistry, Law, Sports Science, Media, Teaching, Film, History, Economics, Archaeology and Anthropology, Journalism, Medicine, Philosophy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6690" y="4873689"/>
            <a:ext cx="4117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Degree Apprenticeships: e.g. Unilever and British Aerospace 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5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43663" y="451513"/>
            <a:ext cx="11067961" cy="1291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/>
              <a:t>Broadened Horizons</a:t>
            </a:r>
          </a:p>
        </p:txBody>
      </p:sp>
      <p:pic>
        <p:nvPicPr>
          <p:cNvPr id="6" name="Picture 8" descr="C:\Users\Headmaster\AppData\Local\Microsoft\Windows\Temporary Internet Files\Content.Word\Barbados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86" y="3018937"/>
            <a:ext cx="4952890" cy="279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93386" y="2423235"/>
            <a:ext cx="4952890" cy="4707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 Netball Tour to Barbados</a:t>
            </a:r>
            <a:endParaRPr lang="en-GB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9" descr="C:\Users\Headmaster\AppData\Local\Microsoft\Windows\Temporary Internet Files\Content.Word\SAfrica0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7321" y="1882936"/>
            <a:ext cx="4705161" cy="315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381946" y="5033913"/>
            <a:ext cx="4760536" cy="3770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 Rugby Tour to South Africa</a:t>
            </a:r>
            <a:endParaRPr lang="en-GB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85134" y="511565"/>
            <a:ext cx="11067961" cy="1291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/>
              <a:t>Broadened Horizons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477584" y="2008667"/>
            <a:ext cx="1692873" cy="21014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Charitable Expedition to Malawi</a:t>
            </a:r>
            <a:endParaRPr lang="en-GB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" descr="c161f781-1a6d-45a4-87ba-97e93270b93b@eurprd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0458" y="2008667"/>
            <a:ext cx="2962598" cy="394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e97c0c18-2011-40d2-b2d6-e7fd09e7c154@eurprd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3003" y="2008669"/>
            <a:ext cx="5264582" cy="394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743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623" y="2234154"/>
            <a:ext cx="10391223" cy="1412228"/>
          </a:xfrm>
        </p:spPr>
        <p:txBody>
          <a:bodyPr>
            <a:noAutofit/>
          </a:bodyPr>
          <a:lstStyle/>
          <a:p>
            <a:r>
              <a:rPr lang="en-GB" sz="6600" dirty="0"/>
              <a:t>Deputy Head </a:t>
            </a:r>
            <a:br>
              <a:rPr lang="en-GB" sz="6600" dirty="0"/>
            </a:br>
            <a:r>
              <a:rPr lang="en-GB" sz="5400" dirty="0"/>
              <a:t>(Co-Curriculum &amp; Community) </a:t>
            </a:r>
            <a:endParaRPr lang="en-GB" sz="4400" dirty="0">
              <a:solidFill>
                <a:srgbClr val="CF1B3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0623" y="3646382"/>
            <a:ext cx="6457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CF1B39"/>
                </a:solidFill>
              </a:rPr>
              <a:t>Jo </a:t>
            </a:r>
            <a:r>
              <a:rPr lang="en-GB" sz="4000" dirty="0" err="1">
                <a:solidFill>
                  <a:srgbClr val="CF1B39"/>
                </a:solidFill>
              </a:rPr>
              <a:t>Czerpak</a:t>
            </a:r>
            <a:endParaRPr lang="en-GB" sz="4000" dirty="0">
              <a:solidFill>
                <a:srgbClr val="CF1B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8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624" y="1809947"/>
            <a:ext cx="10058400" cy="1412228"/>
          </a:xfrm>
        </p:spPr>
        <p:txBody>
          <a:bodyPr>
            <a:normAutofit/>
          </a:bodyPr>
          <a:lstStyle/>
          <a:p>
            <a:r>
              <a:rPr lang="en-GB" dirty="0"/>
              <a:t>Headmaster </a:t>
            </a:r>
            <a:endParaRPr lang="en-GB" sz="6000" dirty="0">
              <a:solidFill>
                <a:srgbClr val="CF1B3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0624" y="3335297"/>
            <a:ext cx="6457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CF1B39"/>
                </a:solidFill>
              </a:rPr>
              <a:t>Mark Dixon</a:t>
            </a:r>
          </a:p>
        </p:txBody>
      </p:sp>
    </p:spTree>
    <p:extLst>
      <p:ext uri="{BB962C8B-B14F-4D97-AF65-F5344CB8AC3E}">
        <p14:creationId xmlns:p14="http://schemas.microsoft.com/office/powerpoint/2010/main" val="35203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85134" y="511565"/>
            <a:ext cx="11067961" cy="1291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/>
              <a:t>What is Co-Curriculum?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88" y="1802753"/>
            <a:ext cx="4056668" cy="3042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33" y="1802753"/>
            <a:ext cx="3921555" cy="29420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912" y="3329592"/>
            <a:ext cx="3773864" cy="28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28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85134" y="511565"/>
            <a:ext cx="11067961" cy="1291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/>
              <a:t>Global Leader Award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08" y="2481483"/>
            <a:ext cx="5117183" cy="3704229"/>
          </a:xfrm>
          <a:prstGeom prst="rect">
            <a:avLst/>
          </a:prstGeom>
        </p:spPr>
      </p:pic>
      <p:pic>
        <p:nvPicPr>
          <p:cNvPr id="3074" name="Picture 2" descr="http://www.raa-school.co.uk/images/news/pd_16052018100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4269" y="1802753"/>
            <a:ext cx="5497190" cy="366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117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85134" y="511565"/>
            <a:ext cx="11067961" cy="1291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/>
              <a:t>Events / trips</a:t>
            </a:r>
          </a:p>
        </p:txBody>
      </p:sp>
      <p:pic>
        <p:nvPicPr>
          <p:cNvPr id="1026" name="Picture 2" descr="http://www.raa-school.co.uk/images/news/pd_03072018112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111" y="2725297"/>
            <a:ext cx="4596094" cy="34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aa-school.co.uk/images/news/pd_03042018150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4779" y="1904972"/>
            <a:ext cx="5217703" cy="350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79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624" y="1809947"/>
            <a:ext cx="10058400" cy="1412228"/>
          </a:xfrm>
        </p:spPr>
        <p:txBody>
          <a:bodyPr>
            <a:normAutofit/>
          </a:bodyPr>
          <a:lstStyle/>
          <a:p>
            <a:r>
              <a:rPr lang="en-GB" dirty="0"/>
              <a:t>Head of Sixth Form </a:t>
            </a:r>
            <a:endParaRPr lang="en-GB" sz="6000" dirty="0">
              <a:solidFill>
                <a:srgbClr val="CF1B3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0624" y="3335297"/>
            <a:ext cx="6457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CF1B39"/>
                </a:solidFill>
              </a:rPr>
              <a:t>Tamasine</a:t>
            </a:r>
            <a:r>
              <a:rPr lang="en-GB" sz="4000" dirty="0">
                <a:solidFill>
                  <a:srgbClr val="CF1B39"/>
                </a:solidFill>
              </a:rPr>
              <a:t> </a:t>
            </a:r>
            <a:r>
              <a:rPr lang="en-GB" sz="4000" dirty="0" err="1">
                <a:solidFill>
                  <a:srgbClr val="CF1B39"/>
                </a:solidFill>
              </a:rPr>
              <a:t>Bellaby</a:t>
            </a:r>
            <a:endParaRPr lang="en-GB" sz="4000" dirty="0">
              <a:solidFill>
                <a:srgbClr val="CF1B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48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037" y="1828800"/>
            <a:ext cx="10058400" cy="1796096"/>
          </a:xfrm>
        </p:spPr>
        <p:txBody>
          <a:bodyPr/>
          <a:lstStyle/>
          <a:p>
            <a:r>
              <a:rPr lang="en-GB" dirty="0"/>
              <a:t>What makes us special? </a:t>
            </a:r>
          </a:p>
        </p:txBody>
      </p:sp>
      <p:sp>
        <p:nvSpPr>
          <p:cNvPr id="4" name="AutoShape 2" descr="Image result for red bus back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055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22515"/>
            <a:ext cx="12511312" cy="82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76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Subjects Offered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0"/>
            <a:ext cx="2967643" cy="4447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GB" dirty="0">
                <a:solidFill>
                  <a:schemeClr val="tx1"/>
                </a:solidFill>
              </a:rPr>
              <a:t>Art and Design</a:t>
            </a:r>
          </a:p>
          <a:p>
            <a:r>
              <a:rPr lang="en-GB" dirty="0">
                <a:solidFill>
                  <a:schemeClr val="tx1"/>
                </a:solidFill>
              </a:rPr>
              <a:t>Business A Level</a:t>
            </a:r>
          </a:p>
          <a:p>
            <a:r>
              <a:rPr lang="en-GB" dirty="0">
                <a:solidFill>
                  <a:schemeClr val="tx1"/>
                </a:solidFill>
              </a:rPr>
              <a:t>Business BTEC </a:t>
            </a:r>
          </a:p>
          <a:p>
            <a:r>
              <a:rPr lang="en-GB" dirty="0">
                <a:solidFill>
                  <a:schemeClr val="tx1"/>
                </a:solidFill>
              </a:rPr>
              <a:t>Chemistry</a:t>
            </a:r>
          </a:p>
          <a:p>
            <a:r>
              <a:rPr lang="en-GB" dirty="0">
                <a:solidFill>
                  <a:schemeClr val="tx1"/>
                </a:solidFill>
              </a:rPr>
              <a:t>Computing </a:t>
            </a:r>
          </a:p>
          <a:p>
            <a:r>
              <a:rPr lang="en-GB" dirty="0">
                <a:solidFill>
                  <a:schemeClr val="tx1"/>
                </a:solidFill>
              </a:rPr>
              <a:t>Drama &amp; Theatre Studies</a:t>
            </a:r>
          </a:p>
          <a:p>
            <a:r>
              <a:rPr lang="en-GB" dirty="0">
                <a:solidFill>
                  <a:schemeClr val="tx1"/>
                </a:solidFill>
              </a:rPr>
              <a:t>Economics</a:t>
            </a:r>
          </a:p>
          <a:p>
            <a:r>
              <a:rPr lang="en-GB" dirty="0">
                <a:solidFill>
                  <a:schemeClr val="tx1"/>
                </a:solidFill>
              </a:rPr>
              <a:t>English Literature</a:t>
            </a:r>
          </a:p>
          <a:p>
            <a:r>
              <a:rPr lang="en-GB" dirty="0">
                <a:solidFill>
                  <a:schemeClr val="tx1"/>
                </a:solidFill>
              </a:rPr>
              <a:t>Film Studies 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64675" y="1845730"/>
            <a:ext cx="3631291" cy="431399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French </a:t>
            </a:r>
          </a:p>
          <a:p>
            <a:r>
              <a:rPr lang="en-GB" dirty="0">
                <a:solidFill>
                  <a:schemeClr val="tx1"/>
                </a:solidFill>
              </a:rPr>
              <a:t>Geography</a:t>
            </a:r>
          </a:p>
          <a:p>
            <a:r>
              <a:rPr lang="en-GB" dirty="0">
                <a:solidFill>
                  <a:schemeClr val="tx1"/>
                </a:solidFill>
              </a:rPr>
              <a:t>Health and Social Care BTEC</a:t>
            </a:r>
          </a:p>
          <a:p>
            <a:r>
              <a:rPr lang="en-GB" dirty="0">
                <a:solidFill>
                  <a:schemeClr val="tx1"/>
                </a:solidFill>
              </a:rPr>
              <a:t>History</a:t>
            </a:r>
          </a:p>
          <a:p>
            <a:r>
              <a:rPr lang="en-GB" dirty="0">
                <a:solidFill>
                  <a:schemeClr val="tx1"/>
                </a:solidFill>
              </a:rPr>
              <a:t>IT - OCR Cambridge Technical Introductory Diploma </a:t>
            </a:r>
          </a:p>
          <a:p>
            <a:r>
              <a:rPr lang="en-GB" dirty="0">
                <a:solidFill>
                  <a:schemeClr val="tx1"/>
                </a:solidFill>
              </a:rPr>
              <a:t>Mathematics</a:t>
            </a:r>
          </a:p>
          <a:p>
            <a:r>
              <a:rPr lang="en-GB" dirty="0">
                <a:solidFill>
                  <a:schemeClr val="tx1"/>
                </a:solidFill>
              </a:rPr>
              <a:t>Further Mathematics</a:t>
            </a:r>
          </a:p>
          <a:p>
            <a:r>
              <a:rPr lang="en-GB" dirty="0">
                <a:solidFill>
                  <a:schemeClr val="tx1"/>
                </a:solidFill>
              </a:rPr>
              <a:t>Media Production (Digital) BTEC </a:t>
            </a:r>
            <a:r>
              <a:rPr lang="en-GB" sz="1800" b="1" dirty="0">
                <a:solidFill>
                  <a:schemeClr val="tx1"/>
                </a:solidFill>
              </a:rPr>
              <a:t>NEW</a:t>
            </a:r>
          </a:p>
          <a:p>
            <a:endParaRPr lang="en-GB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146473" y="1845732"/>
            <a:ext cx="3009207" cy="43139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8146473" y="1845730"/>
            <a:ext cx="3549534" cy="43139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 Music </a:t>
            </a:r>
          </a:p>
          <a:p>
            <a:r>
              <a:rPr lang="en-GB" dirty="0">
                <a:solidFill>
                  <a:schemeClr val="tx1"/>
                </a:solidFill>
              </a:rPr>
              <a:t>Exercise and </a:t>
            </a:r>
            <a:r>
              <a:rPr lang="en-GB">
                <a:solidFill>
                  <a:schemeClr val="tx1"/>
                </a:solidFill>
              </a:rPr>
              <a:t>Sport Science BTEC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Physics</a:t>
            </a:r>
          </a:p>
          <a:p>
            <a:r>
              <a:rPr lang="en-GB" dirty="0">
                <a:solidFill>
                  <a:schemeClr val="tx1"/>
                </a:solidFill>
              </a:rPr>
              <a:t>Politics </a:t>
            </a:r>
            <a:endParaRPr lang="en-GB" b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Product Design</a:t>
            </a:r>
          </a:p>
          <a:p>
            <a:r>
              <a:rPr lang="en-GB" dirty="0">
                <a:solidFill>
                  <a:schemeClr val="tx1"/>
                </a:solidFill>
              </a:rPr>
              <a:t>Psychology </a:t>
            </a:r>
          </a:p>
          <a:p>
            <a:r>
              <a:rPr lang="en-GB" dirty="0">
                <a:solidFill>
                  <a:schemeClr val="tx1"/>
                </a:solidFill>
              </a:rPr>
              <a:t>Sociology</a:t>
            </a:r>
          </a:p>
          <a:p>
            <a:r>
              <a:rPr lang="en-GB" dirty="0">
                <a:solidFill>
                  <a:schemeClr val="tx1"/>
                </a:solidFill>
              </a:rPr>
              <a:t>Spanish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155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Being the best version of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846" y="1944871"/>
            <a:ext cx="9940834" cy="390729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/>
              <a:t>Every student has it within them to become the best version of themselves that they can be.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/>
              <a:t>We focus on guiding students to realise this potential – whatever that means for them.</a:t>
            </a:r>
          </a:p>
        </p:txBody>
      </p:sp>
    </p:spTree>
    <p:extLst>
      <p:ext uri="{BB962C8B-B14F-4D97-AF65-F5344CB8AC3E}">
        <p14:creationId xmlns:p14="http://schemas.microsoft.com/office/powerpoint/2010/main" val="2827195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A3979473-64E3-40FC-A58B-F1BC16EDEE5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670" y="146642"/>
            <a:ext cx="8246224" cy="618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63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/>
              <a:t>The Sixth Form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117186" y="2148362"/>
            <a:ext cx="100384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+mj-lt"/>
              </a:rPr>
              <a:t>We develop</a:t>
            </a:r>
            <a:r>
              <a:rPr lang="en-GB" altLang="en-US" sz="3600" b="1" dirty="0">
                <a:solidFill>
                  <a:srgbClr val="CF1B39"/>
                </a:solidFill>
                <a:latin typeface="+mj-lt"/>
              </a:rPr>
              <a:t> impressive individuals </a:t>
            </a:r>
            <a:r>
              <a:rPr lang="en-GB" altLang="en-US" sz="3600" b="1" dirty="0">
                <a:latin typeface="+mj-lt"/>
              </a:rPr>
              <a:t>ready to flourish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6266" y="3036013"/>
            <a:ext cx="913080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solidFill>
                  <a:srgbClr val="C00000"/>
                </a:solidFill>
                <a:latin typeface="+mj-lt"/>
              </a:rPr>
              <a:t>Providing</a:t>
            </a:r>
            <a:r>
              <a:rPr lang="en-GB" sz="3200" b="1" dirty="0">
                <a:latin typeface="+mj-lt"/>
              </a:rPr>
              <a:t> an inclusive and all-round education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32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solidFill>
                  <a:srgbClr val="C00000"/>
                </a:solidFill>
                <a:latin typeface="+mj-lt"/>
              </a:rPr>
              <a:t>Delivering</a:t>
            </a:r>
            <a:r>
              <a:rPr lang="en-GB" sz="3200" b="1" dirty="0">
                <a:latin typeface="+mj-lt"/>
              </a:rPr>
              <a:t> academic progress and success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32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solidFill>
                  <a:srgbClr val="C00000"/>
                </a:solidFill>
                <a:latin typeface="+mj-lt"/>
              </a:rPr>
              <a:t>Inspiring</a:t>
            </a:r>
            <a:r>
              <a:rPr lang="en-GB" sz="3200" b="1" dirty="0">
                <a:latin typeface="+mj-lt"/>
              </a:rPr>
              <a:t> leadership and character</a:t>
            </a:r>
          </a:p>
          <a:p>
            <a:pPr>
              <a:defRPr/>
            </a:pP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2192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516" y="2167467"/>
            <a:ext cx="4909893" cy="327326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124039" y="387090"/>
            <a:ext cx="11067961" cy="1291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/>
              <a:t>An Outstanding Sixth Form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803" y="2167467"/>
            <a:ext cx="4909893" cy="32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264" y="2135267"/>
            <a:ext cx="4861598" cy="3241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048" y="2135269"/>
            <a:ext cx="4861596" cy="32410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24039" y="429423"/>
            <a:ext cx="11067961" cy="1291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/>
              <a:t>An Outstanding Sixth Form</a:t>
            </a:r>
          </a:p>
        </p:txBody>
      </p:sp>
    </p:spTree>
    <p:extLst>
      <p:ext uri="{BB962C8B-B14F-4D97-AF65-F5344CB8AC3E}">
        <p14:creationId xmlns:p14="http://schemas.microsoft.com/office/powerpoint/2010/main" val="42832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81825" y="458210"/>
            <a:ext cx="11067961" cy="1291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/>
              <a:t>An Outstanding Sixth Form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208825" y="2010781"/>
            <a:ext cx="8712647" cy="4525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+mj-lt"/>
              </a:rPr>
              <a:t>“The School provides a secure environment in </a:t>
            </a:r>
          </a:p>
          <a:p>
            <a:pPr>
              <a:buFontTx/>
              <a:buNone/>
            </a:pPr>
            <a:r>
              <a:rPr lang="en-US" altLang="en-US" sz="3600" b="1" dirty="0">
                <a:latin typeface="+mj-lt"/>
              </a:rPr>
              <a:t>which children and young people flourish, </a:t>
            </a:r>
          </a:p>
          <a:p>
            <a:pPr>
              <a:buFontTx/>
              <a:buNone/>
            </a:pPr>
            <a:r>
              <a:rPr lang="en-US" altLang="en-US" sz="3600" b="1" dirty="0">
                <a:latin typeface="+mj-lt"/>
              </a:rPr>
              <a:t>achieve academically, stretch their abilities and</a:t>
            </a:r>
          </a:p>
          <a:p>
            <a:pPr>
              <a:buFontTx/>
              <a:buNone/>
            </a:pPr>
            <a:r>
              <a:rPr lang="en-US" altLang="en-US" sz="3600" b="1" dirty="0">
                <a:latin typeface="+mj-lt"/>
              </a:rPr>
              <a:t>develop social skills”</a:t>
            </a:r>
          </a:p>
          <a:p>
            <a:pPr>
              <a:buFontTx/>
              <a:buNone/>
            </a:pPr>
            <a:endParaRPr lang="en-US" altLang="en-US" sz="3600" b="1" dirty="0">
              <a:latin typeface="+mj-lt"/>
            </a:endParaRPr>
          </a:p>
          <a:p>
            <a:pPr>
              <a:buFontTx/>
              <a:buNone/>
            </a:pPr>
            <a:r>
              <a:rPr lang="en-US" altLang="en-US" sz="3600" b="1" dirty="0">
                <a:latin typeface="+mj-lt"/>
              </a:rPr>
              <a:t>OFSTED Inspection – March 2018</a:t>
            </a:r>
            <a:endParaRPr lang="en-GB" alt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74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208825" y="1993848"/>
            <a:ext cx="8712647" cy="4525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+mj-lt"/>
              </a:rPr>
              <a:t>“The School provides a secure environment in </a:t>
            </a:r>
          </a:p>
          <a:p>
            <a:pPr>
              <a:buFontTx/>
              <a:buNone/>
            </a:pPr>
            <a:r>
              <a:rPr lang="en-US" altLang="en-US" sz="3600" b="1" dirty="0">
                <a:latin typeface="+mj-lt"/>
              </a:rPr>
              <a:t>which children and 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young people flourish</a:t>
            </a:r>
            <a:r>
              <a:rPr lang="en-US" altLang="en-US" sz="3600" b="1" dirty="0">
                <a:latin typeface="+mj-lt"/>
              </a:rPr>
              <a:t>, </a:t>
            </a:r>
          </a:p>
          <a:p>
            <a:pPr>
              <a:buFontTx/>
              <a:buNone/>
            </a:pPr>
            <a:r>
              <a:rPr lang="en-US" altLang="en-US" sz="3600" b="1" dirty="0">
                <a:latin typeface="+mj-lt"/>
              </a:rPr>
              <a:t>achieve academically, stretch their abilities and</a:t>
            </a:r>
          </a:p>
          <a:p>
            <a:pPr>
              <a:buFontTx/>
              <a:buNone/>
            </a:pPr>
            <a:r>
              <a:rPr lang="en-US" altLang="en-US" sz="3600" b="1" dirty="0">
                <a:latin typeface="+mj-lt"/>
              </a:rPr>
              <a:t>develop social skills”</a:t>
            </a:r>
          </a:p>
          <a:p>
            <a:pPr>
              <a:buFontTx/>
              <a:buNone/>
            </a:pPr>
            <a:endParaRPr lang="en-US" altLang="en-US" sz="3600" b="1" dirty="0">
              <a:latin typeface="+mj-lt"/>
            </a:endParaRPr>
          </a:p>
          <a:p>
            <a:pPr>
              <a:buFontTx/>
              <a:buNone/>
            </a:pPr>
            <a:r>
              <a:rPr lang="en-US" altLang="en-US" sz="3600" b="1" dirty="0">
                <a:latin typeface="+mj-lt"/>
              </a:rPr>
              <a:t>OFSTED Inspection – March 2018</a:t>
            </a:r>
            <a:endParaRPr lang="en-GB" altLang="en-US" sz="3600" b="1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81825" y="424344"/>
            <a:ext cx="11067961" cy="1291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/>
              <a:t>An Outstanding Sixth Form</a:t>
            </a:r>
          </a:p>
        </p:txBody>
      </p:sp>
    </p:spTree>
    <p:extLst>
      <p:ext uri="{BB962C8B-B14F-4D97-AF65-F5344CB8AC3E}">
        <p14:creationId xmlns:p14="http://schemas.microsoft.com/office/powerpoint/2010/main" val="35376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208825" y="2002314"/>
            <a:ext cx="8712647" cy="4525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+mj-lt"/>
              </a:rPr>
              <a:t>“The School provides a secure environment in </a:t>
            </a:r>
          </a:p>
          <a:p>
            <a:pPr>
              <a:buFontTx/>
              <a:buNone/>
            </a:pPr>
            <a:r>
              <a:rPr lang="en-US" altLang="en-US" sz="3600" b="1" dirty="0">
                <a:latin typeface="+mj-lt"/>
              </a:rPr>
              <a:t>which children and young people flourish, </a:t>
            </a:r>
          </a:p>
          <a:p>
            <a:pPr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achieve academically</a:t>
            </a:r>
            <a:r>
              <a:rPr lang="en-US" altLang="en-US" sz="3600" b="1" dirty="0">
                <a:latin typeface="+mj-lt"/>
              </a:rPr>
              <a:t>, stretch their abilities and</a:t>
            </a:r>
          </a:p>
          <a:p>
            <a:pPr>
              <a:buFontTx/>
              <a:buNone/>
            </a:pPr>
            <a:r>
              <a:rPr lang="en-US" altLang="en-US" sz="3600" b="1" dirty="0">
                <a:latin typeface="+mj-lt"/>
              </a:rPr>
              <a:t>develop social skills”</a:t>
            </a:r>
          </a:p>
          <a:p>
            <a:pPr>
              <a:buFontTx/>
              <a:buNone/>
            </a:pPr>
            <a:endParaRPr lang="en-US" altLang="en-US" sz="3600" b="1" dirty="0">
              <a:latin typeface="+mj-lt"/>
            </a:endParaRPr>
          </a:p>
          <a:p>
            <a:pPr>
              <a:buFontTx/>
              <a:buNone/>
            </a:pPr>
            <a:r>
              <a:rPr lang="en-US" altLang="en-US" sz="3600" b="1" dirty="0">
                <a:latin typeface="+mj-lt"/>
              </a:rPr>
              <a:t>OFSTED Inspection – March 2018</a:t>
            </a:r>
            <a:endParaRPr lang="en-GB" altLang="en-US" sz="3600" b="1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81825" y="449744"/>
            <a:ext cx="11067961" cy="1291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/>
              <a:t>An Outstanding Sixth Form</a:t>
            </a:r>
          </a:p>
        </p:txBody>
      </p:sp>
    </p:spTree>
    <p:extLst>
      <p:ext uri="{BB962C8B-B14F-4D97-AF65-F5344CB8AC3E}">
        <p14:creationId xmlns:p14="http://schemas.microsoft.com/office/powerpoint/2010/main" val="26082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174958" y="2070047"/>
            <a:ext cx="8712647" cy="4525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+mj-lt"/>
              </a:rPr>
              <a:t>“The School provides a secure environment in </a:t>
            </a:r>
          </a:p>
          <a:p>
            <a:pPr>
              <a:buFontTx/>
              <a:buNone/>
            </a:pPr>
            <a:r>
              <a:rPr lang="en-US" altLang="en-US" sz="3600" b="1" dirty="0">
                <a:latin typeface="+mj-lt"/>
              </a:rPr>
              <a:t>which children and young people flourish, </a:t>
            </a:r>
          </a:p>
          <a:p>
            <a:pPr>
              <a:buFontTx/>
              <a:buNone/>
            </a:pPr>
            <a:r>
              <a:rPr lang="en-US" altLang="en-US" sz="3600" b="1" dirty="0">
                <a:latin typeface="+mj-lt"/>
              </a:rPr>
              <a:t>achieve academically, 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stretch their abilities </a:t>
            </a:r>
            <a:r>
              <a:rPr lang="en-US" altLang="en-US" sz="3600" b="1" dirty="0">
                <a:latin typeface="+mj-lt"/>
              </a:rPr>
              <a:t>and</a:t>
            </a:r>
          </a:p>
          <a:p>
            <a:pPr>
              <a:buFontTx/>
              <a:buNone/>
            </a:pPr>
            <a:r>
              <a:rPr lang="en-US" altLang="en-US" sz="3600" b="1" dirty="0">
                <a:latin typeface="+mj-lt"/>
              </a:rPr>
              <a:t>develop social skills”</a:t>
            </a:r>
          </a:p>
          <a:p>
            <a:pPr>
              <a:buFontTx/>
              <a:buNone/>
            </a:pPr>
            <a:endParaRPr lang="en-US" altLang="en-US" sz="3600" b="1" dirty="0">
              <a:latin typeface="+mj-lt"/>
            </a:endParaRPr>
          </a:p>
          <a:p>
            <a:pPr>
              <a:buFontTx/>
              <a:buNone/>
            </a:pPr>
            <a:r>
              <a:rPr lang="en-US" altLang="en-US" sz="3600" b="1" dirty="0">
                <a:latin typeface="+mj-lt"/>
              </a:rPr>
              <a:t>OFSTED Inspection – March 2018</a:t>
            </a:r>
            <a:endParaRPr lang="en-GB" altLang="en-US" sz="3600" b="1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81825" y="432810"/>
            <a:ext cx="11067961" cy="1291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/>
              <a:t>An Outstanding Sixth Form</a:t>
            </a:r>
          </a:p>
        </p:txBody>
      </p:sp>
    </p:spTree>
    <p:extLst>
      <p:ext uri="{BB962C8B-B14F-4D97-AF65-F5344CB8AC3E}">
        <p14:creationId xmlns:p14="http://schemas.microsoft.com/office/powerpoint/2010/main" val="27729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C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2690</TotalTime>
  <Words>488</Words>
  <Application>Microsoft Office PowerPoint</Application>
  <PresentationFormat>Widescreen</PresentationFormat>
  <Paragraphs>104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Retrospect</vt:lpstr>
      <vt:lpstr>PowerPoint Presentation</vt:lpstr>
      <vt:lpstr>Headmaster </vt:lpstr>
      <vt:lpstr>The Sixth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Deputy Head  (Co-Curriculum &amp; Community) </vt:lpstr>
      <vt:lpstr>PowerPoint Presentation</vt:lpstr>
      <vt:lpstr>PowerPoint Presentation</vt:lpstr>
      <vt:lpstr>PowerPoint Presentation</vt:lpstr>
      <vt:lpstr>Head of Sixth Form </vt:lpstr>
      <vt:lpstr>What makes us special? </vt:lpstr>
      <vt:lpstr>PowerPoint Presentation</vt:lpstr>
      <vt:lpstr>Subjects Offered  </vt:lpstr>
      <vt:lpstr>Being the best version of yourself</vt:lpstr>
      <vt:lpstr>PowerPoint Presentation</vt:lpstr>
    </vt:vector>
  </TitlesOfParts>
  <Company>Royal Alexandra and Albert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</dc:title>
  <dc:creator>SeforaDIAS</dc:creator>
  <cp:lastModifiedBy>SeforaDIAS</cp:lastModifiedBy>
  <cp:revision>88</cp:revision>
  <cp:lastPrinted>2018-10-12T13:29:48Z</cp:lastPrinted>
  <dcterms:created xsi:type="dcterms:W3CDTF">2016-11-08T09:30:18Z</dcterms:created>
  <dcterms:modified xsi:type="dcterms:W3CDTF">2019-12-04T09:42:47Z</dcterms:modified>
</cp:coreProperties>
</file>